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3"/>
  </p:notesMasterIdLst>
  <p:sldIdLst>
    <p:sldId id="261" r:id="rId2"/>
    <p:sldId id="259" r:id="rId3"/>
    <p:sldId id="272" r:id="rId4"/>
    <p:sldId id="273" r:id="rId5"/>
    <p:sldId id="274" r:id="rId6"/>
    <p:sldId id="276" r:id="rId7"/>
    <p:sldId id="278" r:id="rId8"/>
    <p:sldId id="279" r:id="rId9"/>
    <p:sldId id="277" r:id="rId10"/>
    <p:sldId id="275" r:id="rId11"/>
    <p:sldId id="280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78177" autoAdjust="0"/>
  </p:normalViewPr>
  <p:slideViewPr>
    <p:cSldViewPr>
      <p:cViewPr varScale="1">
        <p:scale>
          <a:sx n="116" d="100"/>
          <a:sy n="116" d="100"/>
        </p:scale>
        <p:origin x="834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0EFACC-81C9-47AB-8307-6F680B6AF50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4EE3D53-8178-4867-A02B-9294DC59F94A}">
      <dgm:prSet phldrT="[Text]"/>
      <dgm:spPr/>
      <dgm:t>
        <a:bodyPr/>
        <a:lstStyle/>
        <a:p>
          <a:r>
            <a:rPr lang="en-GB" dirty="0" smtClean="0"/>
            <a:t>Paper</a:t>
          </a:r>
          <a:endParaRPr lang="en-GB" dirty="0"/>
        </a:p>
      </dgm:t>
    </dgm:pt>
    <dgm:pt modelId="{5F577FD4-92E1-46B9-A253-96FE0E414545}" type="parTrans" cxnId="{E764124A-ECB4-4FB8-AD50-832DE440A328}">
      <dgm:prSet/>
      <dgm:spPr/>
      <dgm:t>
        <a:bodyPr/>
        <a:lstStyle/>
        <a:p>
          <a:endParaRPr lang="en-GB"/>
        </a:p>
      </dgm:t>
    </dgm:pt>
    <dgm:pt modelId="{7CB82B88-E80E-4950-9C58-40FC7E3EB7DB}" type="sibTrans" cxnId="{E764124A-ECB4-4FB8-AD50-832DE440A328}">
      <dgm:prSet/>
      <dgm:spPr/>
      <dgm:t>
        <a:bodyPr/>
        <a:lstStyle/>
        <a:p>
          <a:endParaRPr lang="en-GB"/>
        </a:p>
      </dgm:t>
    </dgm:pt>
    <dgm:pt modelId="{D1D48D68-431A-4F55-8231-F48E77EEBB72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dirty="0" smtClean="0"/>
            <a:t>Online</a:t>
          </a:r>
          <a:endParaRPr lang="en-GB" dirty="0"/>
        </a:p>
      </dgm:t>
    </dgm:pt>
    <dgm:pt modelId="{574A957F-649D-4D8A-8CFA-0C4CBBB99586}" type="parTrans" cxnId="{EFF0C5A5-344F-4BE2-942C-2AA4FF73F386}">
      <dgm:prSet/>
      <dgm:spPr/>
      <dgm:t>
        <a:bodyPr/>
        <a:lstStyle/>
        <a:p>
          <a:endParaRPr lang="en-GB"/>
        </a:p>
      </dgm:t>
    </dgm:pt>
    <dgm:pt modelId="{F8C03714-C7CC-41DA-BC03-07AF0D686E9B}" type="sibTrans" cxnId="{EFF0C5A5-344F-4BE2-942C-2AA4FF73F386}">
      <dgm:prSet/>
      <dgm:spPr/>
      <dgm:t>
        <a:bodyPr/>
        <a:lstStyle/>
        <a:p>
          <a:endParaRPr lang="en-GB"/>
        </a:p>
      </dgm:t>
    </dgm:pt>
    <dgm:pt modelId="{DBFEB388-A02D-4AEB-A16B-2B74F9F47877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 smtClean="0"/>
            <a:t>In person</a:t>
          </a:r>
          <a:endParaRPr lang="en-GB" dirty="0"/>
        </a:p>
      </dgm:t>
    </dgm:pt>
    <dgm:pt modelId="{DC3617BF-783A-4412-ACC9-197F8AA908B9}" type="parTrans" cxnId="{5C2CA600-1ED8-44E1-9548-08DEA1AA1F12}">
      <dgm:prSet/>
      <dgm:spPr/>
      <dgm:t>
        <a:bodyPr/>
        <a:lstStyle/>
        <a:p>
          <a:endParaRPr lang="en-GB"/>
        </a:p>
      </dgm:t>
    </dgm:pt>
    <dgm:pt modelId="{E7CDADEB-5743-405E-B6E3-9117EB76066B}" type="sibTrans" cxnId="{5C2CA600-1ED8-44E1-9548-08DEA1AA1F12}">
      <dgm:prSet/>
      <dgm:spPr/>
      <dgm:t>
        <a:bodyPr/>
        <a:lstStyle/>
        <a:p>
          <a:endParaRPr lang="en-GB"/>
        </a:p>
      </dgm:t>
    </dgm:pt>
    <dgm:pt modelId="{EA7DCFFA-F54B-4AC1-866A-2DE8B15A65F5}" type="pres">
      <dgm:prSet presAssocID="{4D0EFACC-81C9-47AB-8307-6F680B6AF5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29F8AA1-9858-4B2D-9430-5552885A5717}" type="pres">
      <dgm:prSet presAssocID="{C4EE3D53-8178-4867-A02B-9294DC59F94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65BFDD-06A3-430C-BCEE-C6835D031C2F}" type="pres">
      <dgm:prSet presAssocID="{7CB82B88-E80E-4950-9C58-40FC7E3EB7DB}" presName="sibTrans" presStyleCnt="0"/>
      <dgm:spPr/>
    </dgm:pt>
    <dgm:pt modelId="{AC702CA0-1AEF-4C94-8201-24722A2FF33B}" type="pres">
      <dgm:prSet presAssocID="{D1D48D68-431A-4F55-8231-F48E77EEBB7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0E40A2-6B50-4D13-B5D3-555E2A3D47AE}" type="pres">
      <dgm:prSet presAssocID="{F8C03714-C7CC-41DA-BC03-07AF0D686E9B}" presName="sibTrans" presStyleCnt="0"/>
      <dgm:spPr/>
    </dgm:pt>
    <dgm:pt modelId="{EC106E46-05DD-45BF-9A97-F83124AFAD8F}" type="pres">
      <dgm:prSet presAssocID="{DBFEB388-A02D-4AEB-A16B-2B74F9F47877}" presName="node" presStyleLbl="node1" presStyleIdx="2" presStyleCnt="3" custLinFactNeighborX="-1593" custLinFactNeighborY="-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E253BF4-299E-4431-9E02-77FBAEE79ED1}" type="presOf" srcId="{4D0EFACC-81C9-47AB-8307-6F680B6AF501}" destId="{EA7DCFFA-F54B-4AC1-866A-2DE8B15A65F5}" srcOrd="0" destOrd="0" presId="urn:microsoft.com/office/officeart/2005/8/layout/default"/>
    <dgm:cxn modelId="{5C1E03CA-04B7-41F4-8C83-9B45E1A74771}" type="presOf" srcId="{C4EE3D53-8178-4867-A02B-9294DC59F94A}" destId="{D29F8AA1-9858-4B2D-9430-5552885A5717}" srcOrd="0" destOrd="0" presId="urn:microsoft.com/office/officeart/2005/8/layout/default"/>
    <dgm:cxn modelId="{E764124A-ECB4-4FB8-AD50-832DE440A328}" srcId="{4D0EFACC-81C9-47AB-8307-6F680B6AF501}" destId="{C4EE3D53-8178-4867-A02B-9294DC59F94A}" srcOrd="0" destOrd="0" parTransId="{5F577FD4-92E1-46B9-A253-96FE0E414545}" sibTransId="{7CB82B88-E80E-4950-9C58-40FC7E3EB7DB}"/>
    <dgm:cxn modelId="{5C2CA600-1ED8-44E1-9548-08DEA1AA1F12}" srcId="{4D0EFACC-81C9-47AB-8307-6F680B6AF501}" destId="{DBFEB388-A02D-4AEB-A16B-2B74F9F47877}" srcOrd="2" destOrd="0" parTransId="{DC3617BF-783A-4412-ACC9-197F8AA908B9}" sibTransId="{E7CDADEB-5743-405E-B6E3-9117EB76066B}"/>
    <dgm:cxn modelId="{45F95214-4EE0-4BA7-AB41-D4CBA2D65891}" type="presOf" srcId="{D1D48D68-431A-4F55-8231-F48E77EEBB72}" destId="{AC702CA0-1AEF-4C94-8201-24722A2FF33B}" srcOrd="0" destOrd="0" presId="urn:microsoft.com/office/officeart/2005/8/layout/default"/>
    <dgm:cxn modelId="{EFF0C5A5-344F-4BE2-942C-2AA4FF73F386}" srcId="{4D0EFACC-81C9-47AB-8307-6F680B6AF501}" destId="{D1D48D68-431A-4F55-8231-F48E77EEBB72}" srcOrd="1" destOrd="0" parTransId="{574A957F-649D-4D8A-8CFA-0C4CBBB99586}" sibTransId="{F8C03714-C7CC-41DA-BC03-07AF0D686E9B}"/>
    <dgm:cxn modelId="{07C584E1-047E-40B8-8C54-30E7F8BDC6BD}" type="presOf" srcId="{DBFEB388-A02D-4AEB-A16B-2B74F9F47877}" destId="{EC106E46-05DD-45BF-9A97-F83124AFAD8F}" srcOrd="0" destOrd="0" presId="urn:microsoft.com/office/officeart/2005/8/layout/default"/>
    <dgm:cxn modelId="{1C9E1FCD-0A69-4054-815E-104AD65ABBD4}" type="presParOf" srcId="{EA7DCFFA-F54B-4AC1-866A-2DE8B15A65F5}" destId="{D29F8AA1-9858-4B2D-9430-5552885A5717}" srcOrd="0" destOrd="0" presId="urn:microsoft.com/office/officeart/2005/8/layout/default"/>
    <dgm:cxn modelId="{1718AC69-5432-4FAC-8261-0AEA4265C832}" type="presParOf" srcId="{EA7DCFFA-F54B-4AC1-866A-2DE8B15A65F5}" destId="{3A65BFDD-06A3-430C-BCEE-C6835D031C2F}" srcOrd="1" destOrd="0" presId="urn:microsoft.com/office/officeart/2005/8/layout/default"/>
    <dgm:cxn modelId="{1C77298F-5DFA-4FE8-849B-B6481402488E}" type="presParOf" srcId="{EA7DCFFA-F54B-4AC1-866A-2DE8B15A65F5}" destId="{AC702CA0-1AEF-4C94-8201-24722A2FF33B}" srcOrd="2" destOrd="0" presId="urn:microsoft.com/office/officeart/2005/8/layout/default"/>
    <dgm:cxn modelId="{DFE06DAA-8E97-476A-8E6A-D5B1112AA34B}" type="presParOf" srcId="{EA7DCFFA-F54B-4AC1-866A-2DE8B15A65F5}" destId="{580E40A2-6B50-4D13-B5D3-555E2A3D47AE}" srcOrd="3" destOrd="0" presId="urn:microsoft.com/office/officeart/2005/8/layout/default"/>
    <dgm:cxn modelId="{B72621B8-73D2-48B9-A1C4-229D86A4C523}" type="presParOf" srcId="{EA7DCFFA-F54B-4AC1-866A-2DE8B15A65F5}" destId="{EC106E46-05DD-45BF-9A97-F83124AFAD8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0EFACC-81C9-47AB-8307-6F680B6AF50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4EE3D53-8178-4867-A02B-9294DC59F94A}">
      <dgm:prSet phldrT="[Text]"/>
      <dgm:spPr/>
      <dgm:t>
        <a:bodyPr/>
        <a:lstStyle/>
        <a:p>
          <a:r>
            <a:rPr lang="en-GB" dirty="0" smtClean="0"/>
            <a:t>Paper</a:t>
          </a:r>
          <a:endParaRPr lang="en-GB" dirty="0"/>
        </a:p>
      </dgm:t>
    </dgm:pt>
    <dgm:pt modelId="{5F577FD4-92E1-46B9-A253-96FE0E414545}" type="parTrans" cxnId="{E764124A-ECB4-4FB8-AD50-832DE440A328}">
      <dgm:prSet/>
      <dgm:spPr/>
      <dgm:t>
        <a:bodyPr/>
        <a:lstStyle/>
        <a:p>
          <a:endParaRPr lang="en-GB"/>
        </a:p>
      </dgm:t>
    </dgm:pt>
    <dgm:pt modelId="{7CB82B88-E80E-4950-9C58-40FC7E3EB7DB}" type="sibTrans" cxnId="{E764124A-ECB4-4FB8-AD50-832DE440A328}">
      <dgm:prSet/>
      <dgm:spPr/>
      <dgm:t>
        <a:bodyPr/>
        <a:lstStyle/>
        <a:p>
          <a:endParaRPr lang="en-GB"/>
        </a:p>
      </dgm:t>
    </dgm:pt>
    <dgm:pt modelId="{D1D48D68-431A-4F55-8231-F48E77EEBB72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dirty="0" smtClean="0"/>
            <a:t>Online</a:t>
          </a:r>
          <a:endParaRPr lang="en-GB" dirty="0"/>
        </a:p>
      </dgm:t>
    </dgm:pt>
    <dgm:pt modelId="{574A957F-649D-4D8A-8CFA-0C4CBBB99586}" type="parTrans" cxnId="{EFF0C5A5-344F-4BE2-942C-2AA4FF73F386}">
      <dgm:prSet/>
      <dgm:spPr/>
      <dgm:t>
        <a:bodyPr/>
        <a:lstStyle/>
        <a:p>
          <a:endParaRPr lang="en-GB"/>
        </a:p>
      </dgm:t>
    </dgm:pt>
    <dgm:pt modelId="{F8C03714-C7CC-41DA-BC03-07AF0D686E9B}" type="sibTrans" cxnId="{EFF0C5A5-344F-4BE2-942C-2AA4FF73F386}">
      <dgm:prSet/>
      <dgm:spPr/>
      <dgm:t>
        <a:bodyPr/>
        <a:lstStyle/>
        <a:p>
          <a:endParaRPr lang="en-GB"/>
        </a:p>
      </dgm:t>
    </dgm:pt>
    <dgm:pt modelId="{DBFEB388-A02D-4AEB-A16B-2B74F9F47877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 smtClean="0"/>
            <a:t>In person</a:t>
          </a:r>
          <a:endParaRPr lang="en-GB" dirty="0"/>
        </a:p>
      </dgm:t>
    </dgm:pt>
    <dgm:pt modelId="{DC3617BF-783A-4412-ACC9-197F8AA908B9}" type="parTrans" cxnId="{5C2CA600-1ED8-44E1-9548-08DEA1AA1F12}">
      <dgm:prSet/>
      <dgm:spPr/>
      <dgm:t>
        <a:bodyPr/>
        <a:lstStyle/>
        <a:p>
          <a:endParaRPr lang="en-GB"/>
        </a:p>
      </dgm:t>
    </dgm:pt>
    <dgm:pt modelId="{E7CDADEB-5743-405E-B6E3-9117EB76066B}" type="sibTrans" cxnId="{5C2CA600-1ED8-44E1-9548-08DEA1AA1F12}">
      <dgm:prSet/>
      <dgm:spPr/>
      <dgm:t>
        <a:bodyPr/>
        <a:lstStyle/>
        <a:p>
          <a:endParaRPr lang="en-GB"/>
        </a:p>
      </dgm:t>
    </dgm:pt>
    <dgm:pt modelId="{EA7DCFFA-F54B-4AC1-866A-2DE8B15A65F5}" type="pres">
      <dgm:prSet presAssocID="{4D0EFACC-81C9-47AB-8307-6F680B6AF5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29F8AA1-9858-4B2D-9430-5552885A5717}" type="pres">
      <dgm:prSet presAssocID="{C4EE3D53-8178-4867-A02B-9294DC59F94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65BFDD-06A3-430C-BCEE-C6835D031C2F}" type="pres">
      <dgm:prSet presAssocID="{7CB82B88-E80E-4950-9C58-40FC7E3EB7DB}" presName="sibTrans" presStyleCnt="0"/>
      <dgm:spPr/>
    </dgm:pt>
    <dgm:pt modelId="{AC702CA0-1AEF-4C94-8201-24722A2FF33B}" type="pres">
      <dgm:prSet presAssocID="{D1D48D68-431A-4F55-8231-F48E77EEBB7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0E40A2-6B50-4D13-B5D3-555E2A3D47AE}" type="pres">
      <dgm:prSet presAssocID="{F8C03714-C7CC-41DA-BC03-07AF0D686E9B}" presName="sibTrans" presStyleCnt="0"/>
      <dgm:spPr/>
    </dgm:pt>
    <dgm:pt modelId="{EC106E46-05DD-45BF-9A97-F83124AFAD8F}" type="pres">
      <dgm:prSet presAssocID="{DBFEB388-A02D-4AEB-A16B-2B74F9F47877}" presName="node" presStyleLbl="node1" presStyleIdx="2" presStyleCnt="3" custLinFactNeighborX="-1593" custLinFactNeighborY="-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547C7BB-3085-4BFC-8513-76F8689AD80D}" type="presOf" srcId="{DBFEB388-A02D-4AEB-A16B-2B74F9F47877}" destId="{EC106E46-05DD-45BF-9A97-F83124AFAD8F}" srcOrd="0" destOrd="0" presId="urn:microsoft.com/office/officeart/2005/8/layout/default"/>
    <dgm:cxn modelId="{63E7B41D-9D63-4A2F-BA5B-0AD46414A4F6}" type="presOf" srcId="{D1D48D68-431A-4F55-8231-F48E77EEBB72}" destId="{AC702CA0-1AEF-4C94-8201-24722A2FF33B}" srcOrd="0" destOrd="0" presId="urn:microsoft.com/office/officeart/2005/8/layout/default"/>
    <dgm:cxn modelId="{EFF0C5A5-344F-4BE2-942C-2AA4FF73F386}" srcId="{4D0EFACC-81C9-47AB-8307-6F680B6AF501}" destId="{D1D48D68-431A-4F55-8231-F48E77EEBB72}" srcOrd="1" destOrd="0" parTransId="{574A957F-649D-4D8A-8CFA-0C4CBBB99586}" sibTransId="{F8C03714-C7CC-41DA-BC03-07AF0D686E9B}"/>
    <dgm:cxn modelId="{0AC47F85-815A-48C4-BE67-ED9D22DC30AD}" type="presOf" srcId="{C4EE3D53-8178-4867-A02B-9294DC59F94A}" destId="{D29F8AA1-9858-4B2D-9430-5552885A5717}" srcOrd="0" destOrd="0" presId="urn:microsoft.com/office/officeart/2005/8/layout/default"/>
    <dgm:cxn modelId="{5CE00829-3F86-4E7F-9C63-5AE43599143F}" type="presOf" srcId="{4D0EFACC-81C9-47AB-8307-6F680B6AF501}" destId="{EA7DCFFA-F54B-4AC1-866A-2DE8B15A65F5}" srcOrd="0" destOrd="0" presId="urn:microsoft.com/office/officeart/2005/8/layout/default"/>
    <dgm:cxn modelId="{5C2CA600-1ED8-44E1-9548-08DEA1AA1F12}" srcId="{4D0EFACC-81C9-47AB-8307-6F680B6AF501}" destId="{DBFEB388-A02D-4AEB-A16B-2B74F9F47877}" srcOrd="2" destOrd="0" parTransId="{DC3617BF-783A-4412-ACC9-197F8AA908B9}" sibTransId="{E7CDADEB-5743-405E-B6E3-9117EB76066B}"/>
    <dgm:cxn modelId="{E764124A-ECB4-4FB8-AD50-832DE440A328}" srcId="{4D0EFACC-81C9-47AB-8307-6F680B6AF501}" destId="{C4EE3D53-8178-4867-A02B-9294DC59F94A}" srcOrd="0" destOrd="0" parTransId="{5F577FD4-92E1-46B9-A253-96FE0E414545}" sibTransId="{7CB82B88-E80E-4950-9C58-40FC7E3EB7DB}"/>
    <dgm:cxn modelId="{B38E16EB-013F-4EF4-A46D-EA297123BAB7}" type="presParOf" srcId="{EA7DCFFA-F54B-4AC1-866A-2DE8B15A65F5}" destId="{D29F8AA1-9858-4B2D-9430-5552885A5717}" srcOrd="0" destOrd="0" presId="urn:microsoft.com/office/officeart/2005/8/layout/default"/>
    <dgm:cxn modelId="{AD93F6D2-4A00-41F9-8DC6-9CB71892E3E0}" type="presParOf" srcId="{EA7DCFFA-F54B-4AC1-866A-2DE8B15A65F5}" destId="{3A65BFDD-06A3-430C-BCEE-C6835D031C2F}" srcOrd="1" destOrd="0" presId="urn:microsoft.com/office/officeart/2005/8/layout/default"/>
    <dgm:cxn modelId="{85A6B7AC-8BE1-4F9D-9A36-DA730CE2FCCD}" type="presParOf" srcId="{EA7DCFFA-F54B-4AC1-866A-2DE8B15A65F5}" destId="{AC702CA0-1AEF-4C94-8201-24722A2FF33B}" srcOrd="2" destOrd="0" presId="urn:microsoft.com/office/officeart/2005/8/layout/default"/>
    <dgm:cxn modelId="{0C1596BD-105D-4F51-9C58-DDA969655722}" type="presParOf" srcId="{EA7DCFFA-F54B-4AC1-866A-2DE8B15A65F5}" destId="{580E40A2-6B50-4D13-B5D3-555E2A3D47AE}" srcOrd="3" destOrd="0" presId="urn:microsoft.com/office/officeart/2005/8/layout/default"/>
    <dgm:cxn modelId="{F38ECC15-02E1-4B47-BD78-7B66A618C2DC}" type="presParOf" srcId="{EA7DCFFA-F54B-4AC1-866A-2DE8B15A65F5}" destId="{EC106E46-05DD-45BF-9A97-F83124AFAD8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538C9-31DF-4E34-A6DA-0613E397285A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E5AE5-E53E-4FDB-BCE3-1E5039706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483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Can</a:t>
            </a:r>
            <a:r>
              <a:rPr lang="en-GB" baseline="0" dirty="0" smtClean="0"/>
              <a:t> administer your questionnaire by printing copies, by putting it online e.g. google surveys, by you asking people questions and writing down their answers (face to face or over phone </a:t>
            </a:r>
            <a:r>
              <a:rPr lang="en-GB" baseline="0" dirty="0" err="1" smtClean="0"/>
              <a:t>etc</a:t>
            </a:r>
            <a:r>
              <a:rPr lang="en-GB" baseline="0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E5AE5-E53E-4FDB-BCE3-1E5039706DB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294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</a:t>
            </a:r>
            <a:r>
              <a:rPr lang="en-GB" baseline="0" dirty="0" smtClean="0"/>
              <a:t> prompt discussion of these issues. Incl. social desirability and context effects (order of questions).</a:t>
            </a:r>
          </a:p>
          <a:p>
            <a:r>
              <a:rPr lang="en-GB" baseline="0" dirty="0" smtClean="0"/>
              <a:t>Answers could be (Paper answers depend on whether researchers are present or not):</a:t>
            </a:r>
          </a:p>
          <a:p>
            <a:r>
              <a:rPr lang="en-GB" sz="1200" dirty="0" smtClean="0"/>
              <a:t>Protecting participants’ anonymity – Paper – Moderate; Online</a:t>
            </a:r>
            <a:r>
              <a:rPr lang="en-GB" sz="1200" baseline="0" dirty="0" smtClean="0"/>
              <a:t> – High; In person - Low</a:t>
            </a:r>
            <a:endParaRPr lang="en-GB" sz="1200" dirty="0" smtClean="0"/>
          </a:p>
          <a:p>
            <a:r>
              <a:rPr lang="en-GB" sz="1200" dirty="0" smtClean="0"/>
              <a:t>Risk of researcher bias affecting responses – Paper – Moderate; Online – Low; In person - High</a:t>
            </a:r>
          </a:p>
          <a:p>
            <a:r>
              <a:rPr lang="en-GB" sz="1200" dirty="0" smtClean="0"/>
              <a:t>Dependence on participants’ reading skills – Paper – Moderate; Online – High; In person - Low</a:t>
            </a:r>
          </a:p>
          <a:p>
            <a:r>
              <a:rPr lang="en-GB" sz="1200" dirty="0" smtClean="0"/>
              <a:t>Control of the order participants answer questions in – Paper – Low/Moderate; Online – Low; In person - High</a:t>
            </a:r>
          </a:p>
          <a:p>
            <a:r>
              <a:rPr lang="en-GB" dirty="0" smtClean="0"/>
              <a:t>Time required for researchers – Paper – Moderate; Online – Moderate; In person - High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E5AE5-E53E-4FDB-BCE3-1E5039706DB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099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Ask them to suggest</a:t>
            </a:r>
            <a:r>
              <a:rPr lang="en-GB" baseline="0" dirty="0" smtClean="0"/>
              <a:t> sociodemographic items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E5AE5-E53E-4FDB-BCE3-1E5039706DB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504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 pros and cons, and use of both.</a:t>
            </a:r>
            <a:r>
              <a:rPr lang="en-GB" baseline="0" dirty="0" smtClean="0"/>
              <a:t> And link with type of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E5AE5-E53E-4FDB-BCE3-1E5039706DB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0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3528" y="1779662"/>
            <a:ext cx="8229600" cy="857250"/>
          </a:xfr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ill Sans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Dr Alana James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Introduction to questionnaire design</a:t>
            </a:r>
            <a:endParaRPr lang="en-GB" dirty="0"/>
          </a:p>
        </p:txBody>
      </p:sp>
      <p:pic>
        <p:nvPicPr>
          <p:cNvPr id="4" name="Picture 3" descr="logo-small-london-cmy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8246"/>
            <a:ext cx="1440180" cy="719328"/>
          </a:xfrm>
          <a:prstGeom prst="rect">
            <a:avLst/>
          </a:prstGeom>
        </p:spPr>
      </p:pic>
      <p:pic>
        <p:nvPicPr>
          <p:cNvPr id="16386" name="Picture 2" descr="Image result for university of readin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7494"/>
            <a:ext cx="1663832" cy="576064"/>
          </a:xfrm>
          <a:prstGeom prst="rect">
            <a:avLst/>
          </a:prstGeom>
          <a:noFill/>
        </p:spPr>
      </p:pic>
      <p:pic>
        <p:nvPicPr>
          <p:cNvPr id="6" name="Picture 5" descr="ESRC-Festival-2017-rgb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3507854"/>
            <a:ext cx="2157269" cy="140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3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563"/>
            <a:ext cx="8229600" cy="857250"/>
          </a:xfrm>
        </p:spPr>
        <p:txBody>
          <a:bodyPr/>
          <a:lstStyle/>
          <a:p>
            <a:r>
              <a:rPr lang="en-GB" dirty="0" smtClean="0"/>
              <a:t>Make it easy to complete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95679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Keep things clear</a:t>
            </a:r>
          </a:p>
          <a:p>
            <a:pPr lvl="1"/>
            <a:r>
              <a:rPr lang="en-GB" dirty="0" smtClean="0"/>
              <a:t>Use words youngest participant can understand</a:t>
            </a:r>
          </a:p>
          <a:p>
            <a:pPr lvl="1"/>
            <a:r>
              <a:rPr lang="en-GB" dirty="0"/>
              <a:t>Use a clear font, in a size that is easy to </a:t>
            </a:r>
            <a:r>
              <a:rPr lang="en-GB" dirty="0" smtClean="0"/>
              <a:t>read</a:t>
            </a:r>
          </a:p>
          <a:p>
            <a:pPr lvl="1"/>
            <a:r>
              <a:rPr lang="en-GB" dirty="0" smtClean="0"/>
              <a:t>Don’t use lots of different response scales</a:t>
            </a:r>
          </a:p>
          <a:p>
            <a:r>
              <a:rPr lang="en-GB" dirty="0" smtClean="0"/>
              <a:t>Tell people at the start…</a:t>
            </a:r>
          </a:p>
          <a:p>
            <a:pPr lvl="1"/>
            <a:r>
              <a:rPr lang="en-GB" dirty="0"/>
              <a:t>H</a:t>
            </a:r>
            <a:r>
              <a:rPr lang="en-GB" dirty="0" smtClean="0"/>
              <a:t>ow long it will take (roughly)</a:t>
            </a:r>
          </a:p>
          <a:p>
            <a:pPr lvl="1"/>
            <a:r>
              <a:rPr lang="en-GB" dirty="0" smtClean="0"/>
              <a:t>If some questions will be on sensitive topics </a:t>
            </a:r>
          </a:p>
          <a:p>
            <a:pPr lvl="1"/>
            <a:r>
              <a:rPr lang="en-GB" dirty="0" smtClean="0"/>
              <a:t>That they can choose not to answer questions</a:t>
            </a:r>
            <a:endParaRPr lang="en-GB" dirty="0"/>
          </a:p>
          <a:p>
            <a:r>
              <a:rPr lang="en-GB" dirty="0"/>
              <a:t>H</a:t>
            </a:r>
            <a:r>
              <a:rPr lang="en-GB" dirty="0" smtClean="0"/>
              <a:t>elp people keep track by…</a:t>
            </a:r>
          </a:p>
          <a:p>
            <a:pPr lvl="1"/>
            <a:r>
              <a:rPr lang="en-GB" dirty="0" smtClean="0"/>
              <a:t>Numbering </a:t>
            </a:r>
            <a:r>
              <a:rPr lang="en-GB" dirty="0"/>
              <a:t>questions and </a:t>
            </a:r>
            <a:r>
              <a:rPr lang="en-GB" dirty="0" smtClean="0"/>
              <a:t>pages</a:t>
            </a:r>
          </a:p>
          <a:p>
            <a:pPr lvl="1"/>
            <a:r>
              <a:rPr lang="en-GB" dirty="0" smtClean="0"/>
              <a:t>Thanking people at the end for taking part!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635646"/>
            <a:ext cx="17811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8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Bad questionnaire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</a:t>
            </a:r>
            <a:r>
              <a:rPr lang="en-GB" smtClean="0"/>
              <a:t>many issues can </a:t>
            </a:r>
            <a:r>
              <a:rPr lang="en-GB" dirty="0" smtClean="0"/>
              <a:t>you spot in the questionnaire?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260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Questionnaire approaches</a:t>
            </a:r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9969554"/>
              </p:ext>
            </p:extLst>
          </p:nvPr>
        </p:nvGraphicFramePr>
        <p:xfrm>
          <a:off x="451480" y="1419622"/>
          <a:ext cx="8147248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807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Questionnaire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83718"/>
            <a:ext cx="8568952" cy="26709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600" dirty="0" smtClean="0">
                <a:solidFill>
                  <a:srgbClr val="0070C0"/>
                </a:solidFill>
              </a:rPr>
              <a:t>Rank each as Low, Medium, or High for:</a:t>
            </a:r>
          </a:p>
          <a:p>
            <a:r>
              <a:rPr lang="en-GB" sz="2600" dirty="0" smtClean="0"/>
              <a:t>Protecting participants’ anonymity</a:t>
            </a:r>
          </a:p>
          <a:p>
            <a:r>
              <a:rPr lang="en-GB" sz="2600" dirty="0" smtClean="0"/>
              <a:t>Risk of researcher bias affecting responses</a:t>
            </a:r>
          </a:p>
          <a:p>
            <a:r>
              <a:rPr lang="en-GB" sz="2600" dirty="0" smtClean="0"/>
              <a:t>Dependence on participants’ reading skills</a:t>
            </a:r>
          </a:p>
          <a:p>
            <a:r>
              <a:rPr lang="en-GB" sz="2600" dirty="0" smtClean="0"/>
              <a:t>Control of the order participants answer questions in</a:t>
            </a:r>
          </a:p>
          <a:p>
            <a:r>
              <a:rPr lang="en-GB" sz="2600" dirty="0" smtClean="0"/>
              <a:t>Time required for researchers to set-up and/or run</a:t>
            </a:r>
            <a:endParaRPr lang="en-GB" sz="2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50578131"/>
              </p:ext>
            </p:extLst>
          </p:nvPr>
        </p:nvGraphicFramePr>
        <p:xfrm>
          <a:off x="719572" y="1063354"/>
          <a:ext cx="7704856" cy="1122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03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Breaking it down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590"/>
            <a:ext cx="8363272" cy="3747863"/>
          </a:xfrm>
        </p:spPr>
        <p:txBody>
          <a:bodyPr>
            <a:noAutofit/>
          </a:bodyPr>
          <a:lstStyle/>
          <a:p>
            <a:r>
              <a:rPr lang="en-GB" sz="2400" dirty="0" smtClean="0"/>
              <a:t>Sociodemographic items</a:t>
            </a:r>
          </a:p>
          <a:p>
            <a:pPr lvl="1"/>
            <a:r>
              <a:rPr lang="en-GB" sz="2200" dirty="0" smtClean="0"/>
              <a:t>Background details about participants it would be useful to know</a:t>
            </a:r>
          </a:p>
          <a:p>
            <a:r>
              <a:rPr lang="en-GB" sz="2400" dirty="0" smtClean="0"/>
              <a:t>Main questions</a:t>
            </a:r>
          </a:p>
          <a:p>
            <a:pPr lvl="1"/>
            <a:r>
              <a:rPr lang="en-GB" sz="2200" dirty="0" smtClean="0"/>
              <a:t>Can you break these down into sections?</a:t>
            </a:r>
          </a:p>
          <a:p>
            <a:r>
              <a:rPr lang="en-GB" sz="2400" dirty="0" smtClean="0"/>
              <a:t>Open question</a:t>
            </a:r>
          </a:p>
          <a:p>
            <a:pPr lvl="1"/>
            <a:r>
              <a:rPr lang="en-GB" sz="2200" dirty="0" smtClean="0"/>
              <a:t>Sometimes helpful to end with open question that lets people tell you anything else which they think is important</a:t>
            </a:r>
          </a:p>
          <a:p>
            <a:pPr marL="457200" lvl="1" indent="0" algn="ctr">
              <a:buNone/>
            </a:pPr>
            <a:endParaRPr lang="en-GB" sz="1400" i="1" dirty="0"/>
          </a:p>
          <a:p>
            <a:pPr marL="457200" lvl="1" indent="0" algn="ctr">
              <a:buNone/>
            </a:pPr>
            <a:r>
              <a:rPr lang="en-GB" sz="2200" i="1" dirty="0" smtClean="0">
                <a:solidFill>
                  <a:srgbClr val="0070C0"/>
                </a:solidFill>
              </a:rPr>
              <a:t>Breaking the questionnaire down can make designing it easier for researchers, and make it easier for participants to complete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648" y="225468"/>
            <a:ext cx="1282824" cy="128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vs. Closed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356" y="1213652"/>
            <a:ext cx="4186808" cy="1299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500" dirty="0" smtClean="0">
                <a:solidFill>
                  <a:srgbClr val="0070C0"/>
                </a:solidFill>
              </a:rPr>
              <a:t>What do you think would improve happiness at school?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55976" y="1203598"/>
            <a:ext cx="4536504" cy="2194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500" dirty="0" smtClean="0">
                <a:solidFill>
                  <a:schemeClr val="accent2">
                    <a:lumMod val="75000"/>
                  </a:schemeClr>
                </a:solidFill>
              </a:rPr>
              <a:t>Which do you think would most improve happiness at school?</a:t>
            </a:r>
          </a:p>
          <a:p>
            <a:pPr marL="514350" indent="-514350">
              <a:buFont typeface="Arial" pitchFamily="34" charset="0"/>
              <a:buAutoNum type="alphaLcParenR"/>
            </a:pPr>
            <a:r>
              <a:rPr lang="en-GB" sz="2500" dirty="0" smtClean="0">
                <a:solidFill>
                  <a:schemeClr val="accent2">
                    <a:lumMod val="75000"/>
                  </a:schemeClr>
                </a:solidFill>
              </a:rPr>
              <a:t>Free ice cream</a:t>
            </a:r>
          </a:p>
          <a:p>
            <a:pPr marL="514350" indent="-514350">
              <a:buFont typeface="Arial" pitchFamily="34" charset="0"/>
              <a:buAutoNum type="alphaLcParenR"/>
            </a:pPr>
            <a:r>
              <a:rPr lang="en-GB" sz="2500" dirty="0" smtClean="0">
                <a:solidFill>
                  <a:schemeClr val="accent2">
                    <a:lumMod val="75000"/>
                  </a:schemeClr>
                </a:solidFill>
              </a:rPr>
              <a:t>No exams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524" y="3291830"/>
            <a:ext cx="42484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Gill Sans MT" panose="020B0502020104020203" pitchFamily="34" charset="0"/>
              </a:rPr>
              <a:t>U</a:t>
            </a:r>
            <a:r>
              <a:rPr lang="en-GB" sz="2200" dirty="0" smtClean="0">
                <a:latin typeface="Gill Sans MT" panose="020B0502020104020203" pitchFamily="34" charset="0"/>
              </a:rPr>
              <a:t>seful when you…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GB" sz="2000" dirty="0">
                <a:latin typeface="Gill Sans MT" panose="020B0502020104020203" pitchFamily="34" charset="0"/>
              </a:rPr>
              <a:t>D</a:t>
            </a:r>
            <a:r>
              <a:rPr lang="en-GB" sz="2000" dirty="0" smtClean="0">
                <a:latin typeface="Gill Sans MT" panose="020B0502020104020203" pitchFamily="34" charset="0"/>
              </a:rPr>
              <a:t>on’t know much about topic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GB" sz="2000" dirty="0" smtClean="0">
                <a:latin typeface="Gill Sans MT" panose="020B0502020104020203" pitchFamily="34" charset="0"/>
              </a:rPr>
              <a:t>Want lots of detail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Gill Sans MT" panose="020B0502020104020203" pitchFamily="34" charset="0"/>
              </a:rPr>
              <a:t>Answers might be harder to analyse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5164" y="3291830"/>
            <a:ext cx="44593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Gill Sans MT" panose="020B0502020104020203" pitchFamily="34" charset="0"/>
              </a:rPr>
              <a:t>U</a:t>
            </a:r>
            <a:r>
              <a:rPr lang="en-GB" sz="2200" dirty="0" smtClean="0">
                <a:latin typeface="Gill Sans MT" panose="020B0502020104020203" pitchFamily="34" charset="0"/>
              </a:rPr>
              <a:t>seful when you…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GB" sz="2000" dirty="0" smtClean="0">
                <a:latin typeface="Gill Sans MT" panose="020B0502020104020203" pitchFamily="34" charset="0"/>
              </a:rPr>
              <a:t>Want to compare certain choices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Gill Sans MT" panose="020B0502020104020203" pitchFamily="34" charset="0"/>
              </a:rPr>
              <a:t>Answers can be coded and may be numerically analysed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4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many options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3682752" cy="39567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Categorical questions</a:t>
            </a:r>
          </a:p>
          <a:p>
            <a:pPr marL="0" indent="0">
              <a:buNone/>
            </a:pPr>
            <a:r>
              <a:rPr lang="en-GB" sz="2000" dirty="0" smtClean="0"/>
              <a:t>e.g.  What is your school year?	Year 7</a:t>
            </a:r>
          </a:p>
          <a:p>
            <a:pPr marL="0" indent="0">
              <a:buNone/>
            </a:pPr>
            <a:r>
              <a:rPr lang="en-GB" sz="2000" dirty="0" smtClean="0"/>
              <a:t>	Year 8	</a:t>
            </a:r>
          </a:p>
          <a:p>
            <a:pPr marL="0" indent="0">
              <a:buNone/>
            </a:pPr>
            <a:r>
              <a:rPr lang="en-GB" sz="2000" dirty="0" smtClean="0"/>
              <a:t>	Year 9</a:t>
            </a:r>
          </a:p>
          <a:p>
            <a:pPr marL="0" indent="0">
              <a:buNone/>
            </a:pPr>
            <a:r>
              <a:rPr lang="en-GB" sz="2000" dirty="0" smtClean="0"/>
              <a:t>e.g.  What clubs do you take part in? (tick all that apply)</a:t>
            </a:r>
          </a:p>
          <a:p>
            <a:pPr marL="0" indent="0">
              <a:buNone/>
            </a:pPr>
            <a:r>
              <a:rPr lang="en-GB" sz="2000" dirty="0" smtClean="0"/>
              <a:t>	Drama </a:t>
            </a:r>
            <a:r>
              <a:rPr lang="en-GB" sz="2000" dirty="0"/>
              <a:t>club</a:t>
            </a:r>
          </a:p>
          <a:p>
            <a:pPr marL="0" indent="0">
              <a:buNone/>
            </a:pPr>
            <a:r>
              <a:rPr lang="en-GB" sz="2000" dirty="0" smtClean="0"/>
              <a:t>	Orchestra</a:t>
            </a: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	Choir</a:t>
            </a: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	Chess </a:t>
            </a:r>
            <a:r>
              <a:rPr lang="en-GB" sz="2000" dirty="0"/>
              <a:t>club</a:t>
            </a:r>
          </a:p>
          <a:p>
            <a:pPr marL="0" indent="0">
              <a:buNone/>
            </a:pPr>
            <a:r>
              <a:rPr lang="en-GB" sz="2000" dirty="0" smtClean="0"/>
              <a:t>	Debating society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1251016" y="1786595"/>
            <a:ext cx="144016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251016" y="2100376"/>
            <a:ext cx="144016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251016" y="2414157"/>
            <a:ext cx="144016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283968" y="1063229"/>
            <a:ext cx="4536504" cy="36619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Ranking </a:t>
            </a:r>
          </a:p>
          <a:p>
            <a:pPr marL="0" indent="0">
              <a:buFont typeface="Arial" pitchFamily="34" charset="0"/>
              <a:buNone/>
            </a:pPr>
            <a:r>
              <a:rPr lang="en-GB" sz="2100" dirty="0" smtClean="0"/>
              <a:t>e.g.  Rank these in order of importance to you (1=most important; 5=least important):</a:t>
            </a:r>
          </a:p>
          <a:p>
            <a:pPr marL="0" indent="0">
              <a:buFont typeface="Arial" pitchFamily="34" charset="0"/>
              <a:buNone/>
            </a:pPr>
            <a:r>
              <a:rPr lang="en-GB" sz="2100" dirty="0" smtClean="0"/>
              <a:t>Drama club</a:t>
            </a:r>
          </a:p>
          <a:p>
            <a:pPr marL="0" indent="0">
              <a:buFont typeface="Arial" pitchFamily="34" charset="0"/>
              <a:buNone/>
            </a:pPr>
            <a:r>
              <a:rPr lang="en-GB" sz="2100" dirty="0" smtClean="0"/>
              <a:t>Orchestra</a:t>
            </a:r>
          </a:p>
          <a:p>
            <a:pPr marL="0" indent="0">
              <a:buFont typeface="Arial" pitchFamily="34" charset="0"/>
              <a:buNone/>
            </a:pPr>
            <a:r>
              <a:rPr lang="en-GB" sz="2100" dirty="0" smtClean="0"/>
              <a:t>Choir</a:t>
            </a:r>
          </a:p>
          <a:p>
            <a:pPr marL="0" indent="0">
              <a:buFont typeface="Arial" pitchFamily="34" charset="0"/>
              <a:buNone/>
            </a:pPr>
            <a:r>
              <a:rPr lang="en-GB" sz="2100" dirty="0" smtClean="0"/>
              <a:t>Chess club</a:t>
            </a:r>
          </a:p>
          <a:p>
            <a:pPr marL="0" indent="0">
              <a:buFont typeface="Arial" pitchFamily="34" charset="0"/>
              <a:buNone/>
            </a:pPr>
            <a:r>
              <a:rPr lang="en-GB" sz="2100" dirty="0" smtClean="0"/>
              <a:t>Debating society</a:t>
            </a:r>
          </a:p>
          <a:p>
            <a:pPr marL="0" indent="0">
              <a:buFont typeface="Arial" pitchFamily="34" charset="0"/>
              <a:buNone/>
            </a:pPr>
            <a:endParaRPr lang="en-GB" sz="2100" dirty="0" smtClean="0"/>
          </a:p>
          <a:p>
            <a:pPr marL="0" indent="0">
              <a:buFont typeface="Arial" pitchFamily="34" charset="0"/>
              <a:buNone/>
            </a:pPr>
            <a:r>
              <a:rPr lang="en-GB" sz="2100" dirty="0" smtClean="0"/>
              <a:t>e.g. Best-worst; Most-least preferred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51016" y="3317701"/>
            <a:ext cx="144016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251016" y="3634891"/>
            <a:ext cx="144016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251016" y="3929769"/>
            <a:ext cx="144016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251016" y="4255448"/>
            <a:ext cx="144016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251016" y="4581128"/>
            <a:ext cx="144016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84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Likert scales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63230"/>
            <a:ext cx="8712968" cy="39567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Items e.g. </a:t>
            </a:r>
          </a:p>
          <a:p>
            <a:pPr marL="0" indent="0">
              <a:buNone/>
            </a:pPr>
            <a:r>
              <a:rPr lang="en-GB" sz="2000" dirty="0" smtClean="0"/>
              <a:t>I feel happy when I am at school</a:t>
            </a:r>
          </a:p>
          <a:p>
            <a:pPr marL="0" indent="0" algn="ctr">
              <a:buNone/>
            </a:pPr>
            <a:r>
              <a:rPr lang="en-GB" sz="1800" dirty="0" smtClean="0">
                <a:latin typeface="OCR A Extended" panose="02010509020102010303" pitchFamily="50" charset="0"/>
              </a:rPr>
              <a:t>O</a:t>
            </a:r>
            <a:r>
              <a:rPr lang="en-GB" sz="1800" dirty="0" smtClean="0"/>
              <a:t> Strongly Disagree </a:t>
            </a:r>
            <a:r>
              <a:rPr lang="en-GB" sz="1800" dirty="0">
                <a:latin typeface="OCR A Extended" panose="02010509020102010303" pitchFamily="50" charset="0"/>
              </a:rPr>
              <a:t>O </a:t>
            </a:r>
            <a:r>
              <a:rPr lang="en-GB" sz="1800" dirty="0" smtClean="0"/>
              <a:t>Disagree </a:t>
            </a:r>
            <a:r>
              <a:rPr lang="en-GB" sz="1800" dirty="0">
                <a:latin typeface="OCR A Extended" panose="02010509020102010303" pitchFamily="50" charset="0"/>
              </a:rPr>
              <a:t>O </a:t>
            </a:r>
            <a:r>
              <a:rPr lang="en-GB" sz="1800" dirty="0" smtClean="0"/>
              <a:t>Neither Agree nor Disagree </a:t>
            </a:r>
            <a:r>
              <a:rPr lang="en-GB" sz="1800" dirty="0">
                <a:latin typeface="OCR A Extended" panose="02010509020102010303" pitchFamily="50" charset="0"/>
              </a:rPr>
              <a:t>O </a:t>
            </a:r>
            <a:r>
              <a:rPr lang="en-GB" sz="1800" dirty="0" smtClean="0"/>
              <a:t>Agree </a:t>
            </a:r>
            <a:r>
              <a:rPr lang="en-GB" sz="1800" dirty="0">
                <a:latin typeface="OCR A Extended" panose="02010509020102010303" pitchFamily="50" charset="0"/>
              </a:rPr>
              <a:t>O </a:t>
            </a:r>
            <a:r>
              <a:rPr lang="en-GB" sz="1800" dirty="0" smtClean="0"/>
              <a:t>Strongly Agree</a:t>
            </a:r>
          </a:p>
          <a:p>
            <a:pPr marL="0" indent="0">
              <a:buNone/>
            </a:pPr>
            <a:endParaRPr lang="en-GB" sz="800" dirty="0" smtClean="0"/>
          </a:p>
          <a:p>
            <a:pPr marL="0" indent="0">
              <a:buNone/>
            </a:pPr>
            <a:r>
              <a:rPr lang="en-GB" sz="2000" dirty="0" smtClean="0"/>
              <a:t>I worry about going to school</a:t>
            </a:r>
          </a:p>
          <a:p>
            <a:pPr marL="0" indent="0">
              <a:buNone/>
            </a:pPr>
            <a:r>
              <a:rPr lang="en-GB" sz="1800" dirty="0">
                <a:latin typeface="OCR A Extended" panose="02010509020102010303" pitchFamily="50" charset="0"/>
              </a:rPr>
              <a:t>O </a:t>
            </a:r>
            <a:r>
              <a:rPr lang="en-GB" sz="1800" dirty="0" smtClean="0"/>
              <a:t>Never </a:t>
            </a:r>
            <a:r>
              <a:rPr lang="en-GB" sz="1800" dirty="0">
                <a:latin typeface="OCR A Extended" panose="02010509020102010303" pitchFamily="50" charset="0"/>
              </a:rPr>
              <a:t>O </a:t>
            </a:r>
            <a:r>
              <a:rPr lang="en-GB" sz="1800" dirty="0" smtClean="0"/>
              <a:t>Rarely </a:t>
            </a:r>
            <a:r>
              <a:rPr lang="en-GB" sz="1800" dirty="0">
                <a:latin typeface="OCR A Extended" panose="02010509020102010303" pitchFamily="50" charset="0"/>
              </a:rPr>
              <a:t>O </a:t>
            </a:r>
            <a:r>
              <a:rPr lang="en-GB" sz="1800" dirty="0" smtClean="0"/>
              <a:t>Some of the time </a:t>
            </a:r>
            <a:r>
              <a:rPr lang="en-GB" sz="1800" dirty="0">
                <a:latin typeface="OCR A Extended" panose="02010509020102010303" pitchFamily="50" charset="0"/>
              </a:rPr>
              <a:t>O </a:t>
            </a:r>
            <a:r>
              <a:rPr lang="en-GB" sz="1800" dirty="0" smtClean="0"/>
              <a:t>Most of the time </a:t>
            </a:r>
            <a:r>
              <a:rPr lang="en-GB" sz="1800" dirty="0">
                <a:latin typeface="OCR A Extended" panose="02010509020102010303" pitchFamily="50" charset="0"/>
              </a:rPr>
              <a:t>O </a:t>
            </a:r>
            <a:r>
              <a:rPr lang="en-GB" sz="1800" dirty="0" smtClean="0"/>
              <a:t>Always</a:t>
            </a:r>
          </a:p>
          <a:p>
            <a:pPr marL="0" indent="0">
              <a:buNone/>
            </a:pPr>
            <a:endParaRPr lang="en-GB" sz="900" dirty="0" smtClean="0"/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Questions e.g.</a:t>
            </a:r>
          </a:p>
          <a:p>
            <a:pPr marL="0" indent="0">
              <a:buNone/>
            </a:pPr>
            <a:r>
              <a:rPr lang="en-GB" sz="2000" dirty="0" smtClean="0"/>
              <a:t>What do you think about the new lunch menu?</a:t>
            </a:r>
          </a:p>
          <a:p>
            <a:pPr marL="0" indent="0">
              <a:buNone/>
            </a:pPr>
            <a:r>
              <a:rPr lang="en-GB" sz="1800" dirty="0">
                <a:latin typeface="OCR A Extended" panose="02010509020102010303" pitchFamily="50" charset="0"/>
              </a:rPr>
              <a:t>O </a:t>
            </a:r>
            <a:r>
              <a:rPr lang="en-GB" sz="1800" dirty="0" smtClean="0"/>
              <a:t>Very Poor </a:t>
            </a:r>
            <a:r>
              <a:rPr lang="en-GB" sz="1800" dirty="0">
                <a:latin typeface="OCR A Extended" panose="02010509020102010303" pitchFamily="50" charset="0"/>
              </a:rPr>
              <a:t>O </a:t>
            </a:r>
            <a:r>
              <a:rPr lang="en-GB" sz="1800" dirty="0" smtClean="0"/>
              <a:t>Poor</a:t>
            </a:r>
            <a:r>
              <a:rPr lang="en-GB" sz="1800" dirty="0"/>
              <a:t> </a:t>
            </a:r>
            <a:r>
              <a:rPr lang="en-GB" sz="1800" dirty="0">
                <a:latin typeface="OCR A Extended" panose="02010509020102010303" pitchFamily="50" charset="0"/>
              </a:rPr>
              <a:t>O</a:t>
            </a:r>
            <a:r>
              <a:rPr lang="en-GB" sz="1800" dirty="0" smtClean="0"/>
              <a:t> Neutral </a:t>
            </a:r>
            <a:r>
              <a:rPr lang="en-GB" sz="1800" dirty="0">
                <a:latin typeface="OCR A Extended" panose="02010509020102010303" pitchFamily="50" charset="0"/>
              </a:rPr>
              <a:t>O </a:t>
            </a:r>
            <a:r>
              <a:rPr lang="en-GB" sz="1800" dirty="0" smtClean="0"/>
              <a:t>Good </a:t>
            </a:r>
            <a:r>
              <a:rPr lang="en-GB" sz="1800" dirty="0">
                <a:latin typeface="OCR A Extended" panose="02010509020102010303" pitchFamily="50" charset="0"/>
              </a:rPr>
              <a:t>O </a:t>
            </a:r>
            <a:r>
              <a:rPr lang="en-GB" sz="1800" dirty="0" smtClean="0"/>
              <a:t>Very Good</a:t>
            </a:r>
          </a:p>
          <a:p>
            <a:pPr marL="0" indent="0">
              <a:buNone/>
            </a:pPr>
            <a:endParaRPr lang="en-GB" sz="900" dirty="0" smtClean="0"/>
          </a:p>
          <a:p>
            <a:pPr marL="0" indent="0">
              <a:buNone/>
            </a:pPr>
            <a:r>
              <a:rPr lang="en-GB" sz="2000" dirty="0" smtClean="0"/>
              <a:t>How do you feel about the amount of homework you receive?</a:t>
            </a:r>
          </a:p>
          <a:p>
            <a:pPr marL="0" indent="0">
              <a:buNone/>
            </a:pPr>
            <a:r>
              <a:rPr lang="en-GB" sz="1800" dirty="0">
                <a:latin typeface="OCR A Extended" panose="02010509020102010303" pitchFamily="50" charset="0"/>
              </a:rPr>
              <a:t>O </a:t>
            </a:r>
            <a:r>
              <a:rPr lang="en-GB" sz="1800" dirty="0" smtClean="0"/>
              <a:t>Far too little </a:t>
            </a:r>
            <a:r>
              <a:rPr lang="en-GB" sz="1800" dirty="0">
                <a:latin typeface="OCR A Extended" panose="02010509020102010303" pitchFamily="50" charset="0"/>
              </a:rPr>
              <a:t>O </a:t>
            </a:r>
            <a:r>
              <a:rPr lang="en-GB" sz="1800" dirty="0" smtClean="0"/>
              <a:t>Too little </a:t>
            </a:r>
            <a:r>
              <a:rPr lang="en-GB" sz="1800" dirty="0">
                <a:latin typeface="OCR A Extended" panose="02010509020102010303" pitchFamily="50" charset="0"/>
              </a:rPr>
              <a:t>O </a:t>
            </a:r>
            <a:r>
              <a:rPr lang="en-GB" sz="1800" dirty="0" smtClean="0"/>
              <a:t>About right </a:t>
            </a:r>
            <a:r>
              <a:rPr lang="en-GB" sz="1800" dirty="0">
                <a:latin typeface="OCR A Extended" panose="02010509020102010303" pitchFamily="50" charset="0"/>
              </a:rPr>
              <a:t>O </a:t>
            </a:r>
            <a:r>
              <a:rPr lang="en-GB" sz="1800" dirty="0" smtClean="0"/>
              <a:t>Too much </a:t>
            </a:r>
            <a:r>
              <a:rPr lang="en-GB" sz="1800" dirty="0">
                <a:latin typeface="OCR A Extended" panose="02010509020102010303" pitchFamily="50" charset="0"/>
              </a:rPr>
              <a:t>O </a:t>
            </a:r>
            <a:r>
              <a:rPr lang="en-GB" sz="1800" dirty="0" smtClean="0"/>
              <a:t>Far too much</a:t>
            </a:r>
          </a:p>
        </p:txBody>
      </p:sp>
    </p:spTree>
    <p:extLst>
      <p:ext uri="{BB962C8B-B14F-4D97-AF65-F5344CB8AC3E}">
        <p14:creationId xmlns:p14="http://schemas.microsoft.com/office/powerpoint/2010/main" val="28294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Likert scales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75855"/>
          </a:xfrm>
        </p:spPr>
        <p:txBody>
          <a:bodyPr>
            <a:normAutofit lnSpcReduction="10000"/>
          </a:bodyPr>
          <a:lstStyle/>
          <a:p>
            <a:r>
              <a:rPr lang="en-GB" sz="2600" dirty="0" smtClean="0"/>
              <a:t>Choose how many ‘points’ in your scale</a:t>
            </a:r>
          </a:p>
          <a:p>
            <a:pPr lvl="1"/>
            <a:r>
              <a:rPr lang="en-GB" sz="2400" dirty="0" smtClean="0"/>
              <a:t>Usually 3, 4, 5 or 7</a:t>
            </a:r>
          </a:p>
          <a:p>
            <a:r>
              <a:rPr lang="en-GB" sz="2600" dirty="0" smtClean="0"/>
              <a:t>To get numerical data, give each answer a score e.g.</a:t>
            </a:r>
          </a:p>
          <a:p>
            <a:pPr lvl="1"/>
            <a:r>
              <a:rPr lang="en-GB" sz="2200" dirty="0" smtClean="0"/>
              <a:t>Never (0); Sometimes (1); Often (2); Always (3)</a:t>
            </a:r>
          </a:p>
          <a:p>
            <a:pPr lvl="1"/>
            <a:r>
              <a:rPr lang="en-GB" sz="2200" dirty="0" smtClean="0"/>
              <a:t>Less likely (1); About the same (2); More likely (3)</a:t>
            </a:r>
          </a:p>
          <a:p>
            <a:pPr lvl="1"/>
            <a:r>
              <a:rPr lang="en-GB" sz="2200" dirty="0" smtClean="0"/>
              <a:t>Not Interested (1) - - - - - - - Very Interested (7)</a:t>
            </a:r>
          </a:p>
          <a:p>
            <a:r>
              <a:rPr lang="en-GB" sz="2600" dirty="0" smtClean="0"/>
              <a:t>If it makes sense, you can add up scores across questions to get a total score on a section of the questionnaire</a:t>
            </a:r>
          </a:p>
          <a:p>
            <a:pPr lvl="1"/>
            <a:r>
              <a:rPr lang="en-GB" sz="2200" dirty="0" smtClean="0"/>
              <a:t>Best to keep </a:t>
            </a:r>
            <a:r>
              <a:rPr lang="en-GB" sz="2200" dirty="0" err="1" smtClean="0"/>
              <a:t>likert</a:t>
            </a:r>
            <a:r>
              <a:rPr lang="en-GB" sz="2200" dirty="0" smtClean="0"/>
              <a:t> scale the same across questions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15715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Asking the right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Avoid…</a:t>
            </a:r>
          </a:p>
          <a:p>
            <a:r>
              <a:rPr lang="en-GB" dirty="0" smtClean="0"/>
              <a:t>Complicated wording</a:t>
            </a:r>
          </a:p>
          <a:p>
            <a:r>
              <a:rPr lang="en-GB" dirty="0" smtClean="0"/>
              <a:t>Double-barrelled questions</a:t>
            </a:r>
          </a:p>
          <a:p>
            <a:r>
              <a:rPr lang="en-GB" dirty="0" smtClean="0"/>
              <a:t>Leading questions</a:t>
            </a:r>
            <a:endParaRPr lang="en-GB" dirty="0"/>
          </a:p>
          <a:p>
            <a:r>
              <a:rPr lang="en-GB" dirty="0"/>
              <a:t>D</a:t>
            </a:r>
            <a:r>
              <a:rPr lang="en-GB" dirty="0" smtClean="0"/>
              <a:t>ouble negatives</a:t>
            </a:r>
          </a:p>
          <a:p>
            <a:r>
              <a:rPr lang="en-GB" dirty="0" smtClean="0"/>
              <a:t>Answer categories that overlap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1347614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RC festiv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ESRC festival 2</Template>
  <TotalTime>523</TotalTime>
  <Words>760</Words>
  <Application>Microsoft Office PowerPoint</Application>
  <PresentationFormat>On-screen Show (16:9)</PresentationFormat>
  <Paragraphs>115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Gill Sans MT</vt:lpstr>
      <vt:lpstr>OCR A Extended</vt:lpstr>
      <vt:lpstr>Symbol</vt:lpstr>
      <vt:lpstr>ESRC festival</vt:lpstr>
      <vt:lpstr>Introduction to questionnaire design</vt:lpstr>
      <vt:lpstr>Questionnaire approaches</vt:lpstr>
      <vt:lpstr>Questionnaire approaches</vt:lpstr>
      <vt:lpstr>Breaking it down</vt:lpstr>
      <vt:lpstr>Open vs. Closed questions</vt:lpstr>
      <vt:lpstr>So many options</vt:lpstr>
      <vt:lpstr>Likert scales</vt:lpstr>
      <vt:lpstr>Likert scales</vt:lpstr>
      <vt:lpstr>Asking the right questions</vt:lpstr>
      <vt:lpstr>Make it easy to complete</vt:lpstr>
      <vt:lpstr>Bad questionnaire example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Eilidh Cage</dc:creator>
  <cp:lastModifiedBy>Cage, Eilidh</cp:lastModifiedBy>
  <cp:revision>48</cp:revision>
  <dcterms:created xsi:type="dcterms:W3CDTF">2017-08-24T11:26:42Z</dcterms:created>
  <dcterms:modified xsi:type="dcterms:W3CDTF">2017-11-09T14:57:38Z</dcterms:modified>
</cp:coreProperties>
</file>