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
  </p:notesMasterIdLst>
  <p:sldIdLst>
    <p:sldId id="256" r:id="rId2"/>
    <p:sldId id="264" r:id="rId3"/>
    <p:sldId id="257" r:id="rId4"/>
    <p:sldId id="258" r:id="rId5"/>
    <p:sldId id="259" r:id="rId6"/>
    <p:sldId id="261" r:id="rId7"/>
    <p:sldId id="260" r:id="rId8"/>
    <p:sldId id="262"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C3C"/>
    <a:srgbClr val="83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70" autoAdjust="0"/>
  </p:normalViewPr>
  <p:slideViewPr>
    <p:cSldViewPr>
      <p:cViewPr varScale="1">
        <p:scale>
          <a:sx n="87" d="100"/>
          <a:sy n="87" d="100"/>
        </p:scale>
        <p:origin x="1698"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BC46A-EFA8-4457-A755-8A4F0E1C385A}" type="datetimeFigureOut">
              <a:rPr lang="en-GB" smtClean="0"/>
              <a:pPr/>
              <a:t>09/11/2017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5534A-A175-4779-902D-064C47B8745A}" type="slidenum">
              <a:rPr lang="en-GB" smtClean="0"/>
              <a:pPr/>
              <a:t>‹#›</a:t>
            </a:fld>
            <a:endParaRPr lang="en-GB"/>
          </a:p>
        </p:txBody>
      </p:sp>
    </p:spTree>
    <p:extLst>
      <p:ext uri="{BB962C8B-B14F-4D97-AF65-F5344CB8AC3E}">
        <p14:creationId xmlns:p14="http://schemas.microsoft.com/office/powerpoint/2010/main" val="27496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B5534A-A175-4779-902D-064C47B8745A}" type="slidenum">
              <a:rPr lang="en-GB" smtClean="0"/>
              <a:pPr/>
              <a:t>2</a:t>
            </a:fld>
            <a:endParaRPr lang="en-GB"/>
          </a:p>
        </p:txBody>
      </p:sp>
    </p:spTree>
    <p:extLst>
      <p:ext uri="{BB962C8B-B14F-4D97-AF65-F5344CB8AC3E}">
        <p14:creationId xmlns:p14="http://schemas.microsoft.com/office/powerpoint/2010/main" val="381424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B5534A-A175-4779-902D-064C47B8745A}" type="slidenum">
              <a:rPr lang="en-GB" smtClean="0"/>
              <a:pPr/>
              <a:t>3</a:t>
            </a:fld>
            <a:endParaRPr lang="en-GB"/>
          </a:p>
        </p:txBody>
      </p:sp>
    </p:spTree>
    <p:extLst>
      <p:ext uri="{BB962C8B-B14F-4D97-AF65-F5344CB8AC3E}">
        <p14:creationId xmlns:p14="http://schemas.microsoft.com/office/powerpoint/2010/main" val="20713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smtClean="0"/>
              <a:t>2.1 Respect for the autonomy and dignity of persons Value statement: ‘Psychologists value the dignity and worth of all persons equally, with sensitivity to the dynamics of perceived authority or influence over others and with particular regard to people’s rights including those of privacy and self-determination’ (Code of Ethics and Conduct, 2009, p.10).</a:t>
            </a:r>
          </a:p>
          <a:p>
            <a:r>
              <a:rPr lang="en-GB" dirty="0" smtClean="0"/>
              <a:t>-In the research context this means that there is a clear duty to participants. For example, psychologists respect the knowledge, insight, experience and expertise of participants and potential participants. They respect individual, cultural and role differences, including those involving age, sex, disability, education, ethnicity, gender, language, national origin, religion, sexual orientation, marital or family situation and socio-economic status. Given this level of respect psychologists are naturally willing to explain the nature of the research to which participants are being asked to contribute, and to avoid any unfair, prejudiced or discriminatory practice, for example in participant selection or in the content of the research itself.</a:t>
            </a:r>
          </a:p>
          <a:p>
            <a:pPr>
              <a:buFontTx/>
              <a:buChar char="-"/>
            </a:pPr>
            <a:r>
              <a:rPr lang="en-GB" dirty="0" smtClean="0"/>
              <a:t>Researchers will respect the privacy of individuals, and will ensure that individuals are not personally identifiable</a:t>
            </a:r>
          </a:p>
          <a:p>
            <a:pPr>
              <a:buFontTx/>
              <a:buChar char="-"/>
            </a:pPr>
            <a:r>
              <a:rPr lang="en-GB" dirty="0" smtClean="0"/>
              <a:t> In their research, as in all other professional dealings, psychologists will seek to ensure that people’s rights are respected and protected</a:t>
            </a:r>
          </a:p>
          <a:p>
            <a:pPr>
              <a:buFontTx/>
              <a:buChar char="-"/>
            </a:pPr>
            <a:endParaRPr lang="en-GB" dirty="0" smtClean="0"/>
          </a:p>
          <a:p>
            <a:pPr>
              <a:buFontTx/>
              <a:buNone/>
            </a:pPr>
            <a:r>
              <a:rPr lang="en-GB" dirty="0" smtClean="0"/>
              <a:t>2.2 Scientific value </a:t>
            </a:r>
            <a:r>
              <a:rPr lang="en-GB" dirty="0" err="1" smtClean="0"/>
              <a:t>Value</a:t>
            </a:r>
            <a:r>
              <a:rPr lang="en-GB" dirty="0" smtClean="0"/>
              <a:t> statement: Research should be designed, reviewed and conducted in a way that ensures its quality, integrity and contribution to the development of knowledge and understanding. Research that is judged within a research community to be poorly designed or conducted wastes resources and devalues the contribution of the participants. At worst it can lead to misleading information being promulgated and can have the potential to cause harm.</a:t>
            </a:r>
          </a:p>
          <a:p>
            <a:pPr>
              <a:buFontTx/>
              <a:buChar char="-"/>
            </a:pPr>
            <a:r>
              <a:rPr lang="en-GB" dirty="0" smtClean="0"/>
              <a:t> Ethics standards: Psychologists are committed to ensuring that the scientific and scholarly standards of their research are accountable and of sufficiently high quality and robustness. Quality relates 10 The British Psychological Society primarily to the scientific design of the research and the consideration of potential risks of harm and protocols for addressing such difficulties (should they arise). It is important that the aims of the research are as transparent as possible to ensure that it is clear what the research intends to achieve.</a:t>
            </a:r>
          </a:p>
          <a:p>
            <a:pPr>
              <a:buFontTx/>
              <a:buChar char="-"/>
            </a:pPr>
            <a:endParaRPr lang="en-GB" dirty="0" smtClean="0"/>
          </a:p>
          <a:p>
            <a:pPr>
              <a:buFontTx/>
              <a:buNone/>
            </a:pPr>
            <a:r>
              <a:rPr lang="en-GB" dirty="0" smtClean="0"/>
              <a:t>2.3 Social responsibility Value statement: The discipline of psychology, both as a science and a profession, exists within the context of human society. Accordingly, a shared collective duty for the welfare of human and non-human beings, both within the societies in which psychology researchers live and work, and beyond them, must be acknowledged by those conducting the research. </a:t>
            </a:r>
          </a:p>
          <a:p>
            <a:pPr>
              <a:buFontTx/>
              <a:buNone/>
            </a:pPr>
            <a:r>
              <a:rPr lang="en-GB" dirty="0" smtClean="0"/>
              <a:t>-Psychological knowledge must be generated and used for beneficial purposes. Such purposes can be broadly defined as those that not only support and reflect respect for the dignity and Code of Human Research Ethics 11 integrity of persons (both individually and collectively) but also contribute to the ‘common good’.</a:t>
            </a:r>
          </a:p>
          <a:p>
            <a:pPr>
              <a:buFontTx/>
              <a:buNone/>
            </a:pPr>
            <a:endParaRPr lang="en-GB" dirty="0" smtClean="0"/>
          </a:p>
          <a:p>
            <a:pPr>
              <a:buFontTx/>
              <a:buNone/>
            </a:pPr>
            <a:r>
              <a:rPr lang="en-GB" dirty="0" smtClean="0"/>
              <a:t>2.4 Maximising benefit and minimising harm Value statement: In accordance with Ethics Principle 3: Responsibility of the Code of Ethics and Conduct, psychologists should consider all research from the standpoint of the research participants, with the aim of avoiding potential risks to psychological well-being, mental health, personal values, or dignity.</a:t>
            </a:r>
          </a:p>
          <a:p>
            <a:pPr>
              <a:buFontTx/>
              <a:buNone/>
            </a:pPr>
            <a:r>
              <a:rPr lang="en-GB" dirty="0" smtClean="0"/>
              <a:t>-  Ethics standards: Psychology researchers should seek to maximise the benefits of their work at all stages, from inception through to dissemination.</a:t>
            </a:r>
          </a:p>
          <a:p>
            <a:pPr>
              <a:buFontTx/>
              <a:buNone/>
            </a:pPr>
            <a:r>
              <a:rPr lang="en-GB" dirty="0" smtClean="0"/>
              <a:t>- Normally, the risk of harm must be no greater than that encountered in ordinary life</a:t>
            </a:r>
          </a:p>
          <a:p>
            <a:endParaRPr lang="en-GB" dirty="0"/>
          </a:p>
        </p:txBody>
      </p:sp>
      <p:sp>
        <p:nvSpPr>
          <p:cNvPr id="4" name="Slide Number Placeholder 3"/>
          <p:cNvSpPr>
            <a:spLocks noGrp="1"/>
          </p:cNvSpPr>
          <p:nvPr>
            <p:ph type="sldNum" sz="quarter" idx="10"/>
          </p:nvPr>
        </p:nvSpPr>
        <p:spPr/>
        <p:txBody>
          <a:bodyPr/>
          <a:lstStyle/>
          <a:p>
            <a:fld id="{A8B5534A-A175-4779-902D-064C47B8745A}" type="slidenum">
              <a:rPr lang="en-GB" smtClean="0"/>
              <a:pPr/>
              <a:t>4</a:t>
            </a:fld>
            <a:endParaRPr lang="en-GB"/>
          </a:p>
        </p:txBody>
      </p:sp>
    </p:spTree>
    <p:extLst>
      <p:ext uri="{BB962C8B-B14F-4D97-AF65-F5344CB8AC3E}">
        <p14:creationId xmlns:p14="http://schemas.microsoft.com/office/powerpoint/2010/main" val="332078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B5534A-A175-4779-902D-064C47B8745A}" type="slidenum">
              <a:rPr lang="en-GB" smtClean="0"/>
              <a:pPr/>
              <a:t>5</a:t>
            </a:fld>
            <a:endParaRPr lang="en-GB"/>
          </a:p>
        </p:txBody>
      </p:sp>
    </p:spTree>
    <p:extLst>
      <p:ext uri="{BB962C8B-B14F-4D97-AF65-F5344CB8AC3E}">
        <p14:creationId xmlns:p14="http://schemas.microsoft.com/office/powerpoint/2010/main" val="114060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B5534A-A175-4779-902D-064C47B8745A}" type="slidenum">
              <a:rPr lang="en-GB" smtClean="0"/>
              <a:pPr/>
              <a:t>6</a:t>
            </a:fld>
            <a:endParaRPr lang="en-GB"/>
          </a:p>
        </p:txBody>
      </p:sp>
    </p:spTree>
    <p:extLst>
      <p:ext uri="{BB962C8B-B14F-4D97-AF65-F5344CB8AC3E}">
        <p14:creationId xmlns:p14="http://schemas.microsoft.com/office/powerpoint/2010/main" val="422183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5534A-A175-4779-902D-064C47B8745A}" type="slidenum">
              <a:rPr lang="en-GB" smtClean="0"/>
              <a:pPr/>
              <a:t>9</a:t>
            </a:fld>
            <a:endParaRPr lang="en-GB"/>
          </a:p>
        </p:txBody>
      </p:sp>
    </p:spTree>
    <p:extLst>
      <p:ext uri="{BB962C8B-B14F-4D97-AF65-F5344CB8AC3E}">
        <p14:creationId xmlns:p14="http://schemas.microsoft.com/office/powerpoint/2010/main" val="32544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Title 6"/>
          <p:cNvSpPr>
            <a:spLocks noGrp="1"/>
          </p:cNvSpPr>
          <p:nvPr>
            <p:ph type="title"/>
          </p:nvPr>
        </p:nvSpPr>
        <p:spPr>
          <a:xfrm>
            <a:off x="323528" y="1779662"/>
            <a:ext cx="8229600" cy="857250"/>
          </a:xfrm>
        </p:spPr>
        <p:txBody>
          <a:bodyPr/>
          <a:lstStyle>
            <a:lvl1pPr>
              <a:defRPr>
                <a:latin typeface="Gill Sans MT" pitchFamily="34" charset="0"/>
              </a:defRPr>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beta.bps.org.uk/sites/beta.bps.org.uk/files/Policy%20-%20Files/Code%20of%20Ethics%20and%20Conduct%20%282009%2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859782"/>
            <a:ext cx="6400800" cy="1314450"/>
          </a:xfrm>
        </p:spPr>
        <p:txBody>
          <a:bodyPr/>
          <a:lstStyle/>
          <a:p>
            <a:r>
              <a:rPr lang="en-GB" dirty="0" smtClean="0"/>
              <a:t>Dr Eilidh Cage</a:t>
            </a:r>
            <a:endParaRPr lang="en-GB" dirty="0"/>
          </a:p>
        </p:txBody>
      </p:sp>
      <p:sp>
        <p:nvSpPr>
          <p:cNvPr id="2" name="Title 1"/>
          <p:cNvSpPr>
            <a:spLocks noGrp="1"/>
          </p:cNvSpPr>
          <p:nvPr>
            <p:ph type="title"/>
          </p:nvPr>
        </p:nvSpPr>
        <p:spPr/>
        <p:txBody>
          <a:bodyPr>
            <a:normAutofit fontScale="90000"/>
          </a:bodyPr>
          <a:lstStyle/>
          <a:p>
            <a:r>
              <a:rPr lang="en-GB" sz="8000" dirty="0" smtClean="0"/>
              <a:t>Ethics</a:t>
            </a:r>
            <a:endParaRPr lang="en-GB" sz="8000" dirty="0"/>
          </a:p>
        </p:txBody>
      </p:sp>
      <p:pic>
        <p:nvPicPr>
          <p:cNvPr id="4" name="Picture 3" descr="logo-small-london-cmyk.jpg"/>
          <p:cNvPicPr>
            <a:picLocks noChangeAspect="1"/>
          </p:cNvPicPr>
          <p:nvPr/>
        </p:nvPicPr>
        <p:blipFill>
          <a:blip r:embed="rId2" cstate="print"/>
          <a:stretch>
            <a:fillRect/>
          </a:stretch>
        </p:blipFill>
        <p:spPr>
          <a:xfrm>
            <a:off x="251520" y="268246"/>
            <a:ext cx="1440180" cy="719328"/>
          </a:xfrm>
          <a:prstGeom prst="rect">
            <a:avLst/>
          </a:prstGeom>
        </p:spPr>
      </p:pic>
      <p:pic>
        <p:nvPicPr>
          <p:cNvPr id="16386" name="Picture 2" descr="Image result for university of reading logo"/>
          <p:cNvPicPr>
            <a:picLocks noChangeAspect="1" noChangeArrowheads="1"/>
          </p:cNvPicPr>
          <p:nvPr/>
        </p:nvPicPr>
        <p:blipFill>
          <a:blip r:embed="rId3" cstate="print"/>
          <a:srcRect/>
          <a:stretch>
            <a:fillRect/>
          </a:stretch>
        </p:blipFill>
        <p:spPr bwMode="auto">
          <a:xfrm>
            <a:off x="7164288" y="267494"/>
            <a:ext cx="1663832" cy="576064"/>
          </a:xfrm>
          <a:prstGeom prst="rect">
            <a:avLst/>
          </a:prstGeom>
          <a:noFill/>
        </p:spPr>
      </p:pic>
      <p:pic>
        <p:nvPicPr>
          <p:cNvPr id="6" name="Picture 5" descr="ESRC-Festival-2017-rgb (2).jpg"/>
          <p:cNvPicPr>
            <a:picLocks noChangeAspect="1"/>
          </p:cNvPicPr>
          <p:nvPr/>
        </p:nvPicPr>
        <p:blipFill>
          <a:blip r:embed="rId4" cstate="print"/>
          <a:stretch>
            <a:fillRect/>
          </a:stretch>
        </p:blipFill>
        <p:spPr>
          <a:xfrm>
            <a:off x="6372200" y="3291830"/>
            <a:ext cx="2548575" cy="16561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define ethics?</a:t>
            </a:r>
            <a:endParaRPr lang="en-GB" dirty="0"/>
          </a:p>
        </p:txBody>
      </p:sp>
      <p:sp>
        <p:nvSpPr>
          <p:cNvPr id="3" name="Content Placeholder 2"/>
          <p:cNvSpPr>
            <a:spLocks noGrp="1"/>
          </p:cNvSpPr>
          <p:nvPr>
            <p:ph idx="1"/>
          </p:nvPr>
        </p:nvSpPr>
        <p:spPr>
          <a:xfrm>
            <a:off x="457200" y="1200151"/>
            <a:ext cx="5194920" cy="3394472"/>
          </a:xfrm>
        </p:spPr>
        <p:txBody>
          <a:bodyPr/>
          <a:lstStyle/>
          <a:p>
            <a:r>
              <a:rPr lang="en-GB" dirty="0" smtClean="0"/>
              <a:t>In social science, we can think of it as “principles of conduct”</a:t>
            </a:r>
            <a:endParaRPr lang="en-GB" dirty="0"/>
          </a:p>
        </p:txBody>
      </p:sp>
      <p:pic>
        <p:nvPicPr>
          <p:cNvPr id="4" name="Picture 8" descr="Related image"/>
          <p:cNvPicPr>
            <a:picLocks noChangeAspect="1" noChangeArrowheads="1"/>
          </p:cNvPicPr>
          <p:nvPr/>
        </p:nvPicPr>
        <p:blipFill>
          <a:blip r:embed="rId3" cstate="print"/>
          <a:srcRect/>
          <a:stretch>
            <a:fillRect/>
          </a:stretch>
        </p:blipFill>
        <p:spPr bwMode="auto">
          <a:xfrm>
            <a:off x="5868144" y="1131590"/>
            <a:ext cx="2857500" cy="36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should we care about ethics?</a:t>
            </a:r>
            <a:endParaRPr lang="en-GB" dirty="0"/>
          </a:p>
        </p:txBody>
      </p:sp>
      <p:pic>
        <p:nvPicPr>
          <p:cNvPr id="13316" name="Picture 4" descr="Image result for reputation"/>
          <p:cNvPicPr>
            <a:picLocks noChangeAspect="1" noChangeArrowheads="1"/>
          </p:cNvPicPr>
          <p:nvPr/>
        </p:nvPicPr>
        <p:blipFill>
          <a:blip r:embed="rId3" cstate="print"/>
          <a:srcRect/>
          <a:stretch>
            <a:fillRect/>
          </a:stretch>
        </p:blipFill>
        <p:spPr bwMode="auto">
          <a:xfrm>
            <a:off x="6156176" y="2643758"/>
            <a:ext cx="2602699" cy="2160240"/>
          </a:xfrm>
          <a:prstGeom prst="rect">
            <a:avLst/>
          </a:prstGeom>
          <a:noFill/>
        </p:spPr>
      </p:pic>
      <p:pic>
        <p:nvPicPr>
          <p:cNvPr id="13318" name="Picture 6" descr="Image result for human bean"/>
          <p:cNvPicPr>
            <a:picLocks noChangeAspect="1" noChangeArrowheads="1"/>
          </p:cNvPicPr>
          <p:nvPr/>
        </p:nvPicPr>
        <p:blipFill>
          <a:blip r:embed="rId4" cstate="print"/>
          <a:srcRect/>
          <a:stretch>
            <a:fillRect/>
          </a:stretch>
        </p:blipFill>
        <p:spPr bwMode="auto">
          <a:xfrm>
            <a:off x="475135" y="1169417"/>
            <a:ext cx="2484276" cy="3312368"/>
          </a:xfrm>
          <a:prstGeom prst="rect">
            <a:avLst/>
          </a:prstGeom>
          <a:noFill/>
        </p:spPr>
      </p:pic>
      <p:pic>
        <p:nvPicPr>
          <p:cNvPr id="13314" name="Picture 2" descr="Image result for trust"/>
          <p:cNvPicPr>
            <a:picLocks noChangeAspect="1" noChangeArrowheads="1"/>
          </p:cNvPicPr>
          <p:nvPr/>
        </p:nvPicPr>
        <p:blipFill>
          <a:blip r:embed="rId5" cstate="print"/>
          <a:srcRect l="9093" r="32455"/>
          <a:stretch>
            <a:fillRect/>
          </a:stretch>
        </p:blipFill>
        <p:spPr bwMode="auto">
          <a:xfrm>
            <a:off x="3146387" y="1204220"/>
            <a:ext cx="2812593" cy="2232248"/>
          </a:xfrm>
          <a:prstGeom prst="rect">
            <a:avLst/>
          </a:prstGeom>
          <a:noFill/>
        </p:spPr>
      </p:pic>
      <p:sp>
        <p:nvSpPr>
          <p:cNvPr id="3" name="TextBox 2"/>
          <p:cNvSpPr txBox="1"/>
          <p:nvPr/>
        </p:nvSpPr>
        <p:spPr>
          <a:xfrm>
            <a:off x="615356" y="4497758"/>
            <a:ext cx="2628292" cy="369332"/>
          </a:xfrm>
          <a:prstGeom prst="rect">
            <a:avLst/>
          </a:prstGeom>
          <a:noFill/>
        </p:spPr>
        <p:txBody>
          <a:bodyPr wrap="square" rtlCol="0">
            <a:spAutoFit/>
          </a:bodyPr>
          <a:lstStyle/>
          <a:p>
            <a:r>
              <a:rPr lang="en-GB" dirty="0" smtClean="0">
                <a:latin typeface="Gill Sans MT" panose="020B0502020104020203" pitchFamily="34" charset="0"/>
              </a:rPr>
              <a:t>Working with humans</a:t>
            </a:r>
            <a:endParaRPr lang="en-GB" dirty="0">
              <a:latin typeface="Gill Sans MT" panose="020B0502020104020203" pitchFamily="34" charset="0"/>
            </a:endParaRPr>
          </a:p>
        </p:txBody>
      </p:sp>
      <p:sp>
        <p:nvSpPr>
          <p:cNvPr id="7" name="TextBox 6"/>
          <p:cNvSpPr txBox="1"/>
          <p:nvPr/>
        </p:nvSpPr>
        <p:spPr>
          <a:xfrm>
            <a:off x="3330688" y="3436468"/>
            <a:ext cx="2628292" cy="923330"/>
          </a:xfrm>
          <a:prstGeom prst="rect">
            <a:avLst/>
          </a:prstGeom>
          <a:noFill/>
        </p:spPr>
        <p:txBody>
          <a:bodyPr wrap="square" rtlCol="0">
            <a:spAutoFit/>
          </a:bodyPr>
          <a:lstStyle/>
          <a:p>
            <a:r>
              <a:rPr lang="en-GB" dirty="0" smtClean="0">
                <a:latin typeface="Gill Sans MT" panose="020B0502020104020203" pitchFamily="34" charset="0"/>
              </a:rPr>
              <a:t>Developing trust – so people take part in research in the future</a:t>
            </a:r>
            <a:endParaRPr lang="en-GB" dirty="0">
              <a:latin typeface="Gill Sans MT" panose="020B0502020104020203" pitchFamily="34" charset="0"/>
            </a:endParaRPr>
          </a:p>
        </p:txBody>
      </p:sp>
      <p:sp>
        <p:nvSpPr>
          <p:cNvPr id="8" name="TextBox 7"/>
          <p:cNvSpPr txBox="1"/>
          <p:nvPr/>
        </p:nvSpPr>
        <p:spPr>
          <a:xfrm>
            <a:off x="6428983" y="1704667"/>
            <a:ext cx="2628292" cy="923330"/>
          </a:xfrm>
          <a:prstGeom prst="rect">
            <a:avLst/>
          </a:prstGeom>
          <a:noFill/>
        </p:spPr>
        <p:txBody>
          <a:bodyPr wrap="square" rtlCol="0">
            <a:spAutoFit/>
          </a:bodyPr>
          <a:lstStyle/>
          <a:p>
            <a:r>
              <a:rPr lang="en-GB" dirty="0" smtClean="0">
                <a:latin typeface="Gill Sans MT" panose="020B0502020104020203" pitchFamily="34" charset="0"/>
              </a:rPr>
              <a:t>Maintaining your/your organisations/social science’s reputation</a:t>
            </a:r>
            <a:endParaRPr lang="en-GB"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BPS Ethical Principles</a:t>
            </a:r>
            <a:endParaRPr lang="en-GB" dirty="0"/>
          </a:p>
        </p:txBody>
      </p:sp>
      <p:sp>
        <p:nvSpPr>
          <p:cNvPr id="3" name="Content Placeholder 2"/>
          <p:cNvSpPr>
            <a:spLocks noGrp="1"/>
          </p:cNvSpPr>
          <p:nvPr>
            <p:ph idx="1"/>
          </p:nvPr>
        </p:nvSpPr>
        <p:spPr/>
        <p:txBody>
          <a:bodyPr/>
          <a:lstStyle/>
          <a:p>
            <a:r>
              <a:rPr lang="en-GB" dirty="0" smtClean="0"/>
              <a:t>Respect for the autonomy and dignity of persons</a:t>
            </a:r>
          </a:p>
          <a:p>
            <a:r>
              <a:rPr lang="en-GB" dirty="0" smtClean="0"/>
              <a:t>Scientific value</a:t>
            </a:r>
          </a:p>
          <a:p>
            <a:r>
              <a:rPr lang="en-GB" dirty="0" smtClean="0"/>
              <a:t>Social responsibility </a:t>
            </a:r>
          </a:p>
          <a:p>
            <a:r>
              <a:rPr lang="en-GB" dirty="0" smtClean="0"/>
              <a:t>Maximising benefit and minimising harm</a:t>
            </a:r>
            <a:endParaRPr lang="en-GB" dirty="0"/>
          </a:p>
        </p:txBody>
      </p:sp>
      <p:sp>
        <p:nvSpPr>
          <p:cNvPr id="4" name="TextBox 3"/>
          <p:cNvSpPr txBox="1"/>
          <p:nvPr/>
        </p:nvSpPr>
        <p:spPr>
          <a:xfrm>
            <a:off x="2087724" y="4269880"/>
            <a:ext cx="4968552" cy="461665"/>
          </a:xfrm>
          <a:prstGeom prst="rect">
            <a:avLst/>
          </a:prstGeom>
          <a:solidFill>
            <a:srgbClr val="83B7E1"/>
          </a:solidFill>
          <a:ln w="19050">
            <a:solidFill>
              <a:srgbClr val="7E1C3C"/>
            </a:solidFill>
          </a:ln>
        </p:spPr>
        <p:txBody>
          <a:bodyPr wrap="square" rtlCol="0">
            <a:spAutoFit/>
          </a:bodyPr>
          <a:lstStyle/>
          <a:p>
            <a:r>
              <a:rPr lang="en-GB" sz="2400" dirty="0" smtClean="0">
                <a:latin typeface="Gill Sans MT" panose="020B0502020104020203" pitchFamily="34" charset="0"/>
              </a:rPr>
              <a:t>See the full BPS ethical guidelines </a:t>
            </a:r>
            <a:r>
              <a:rPr lang="en-GB" sz="2400" dirty="0" smtClean="0">
                <a:latin typeface="Gill Sans MT" panose="020B0502020104020203" pitchFamily="34" charset="0"/>
                <a:hlinkClick r:id="rId3"/>
              </a:rPr>
              <a:t>here</a:t>
            </a:r>
            <a:endParaRPr lang="en-GB" sz="2400"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48"/>
            <a:ext cx="8229600" cy="857250"/>
          </a:xfrm>
        </p:spPr>
        <p:txBody>
          <a:bodyPr>
            <a:normAutofit/>
          </a:bodyPr>
          <a:lstStyle/>
          <a:p>
            <a:r>
              <a:rPr lang="en-GB" dirty="0" smtClean="0"/>
              <a:t>Meeting ethical standards </a:t>
            </a:r>
            <a:endParaRPr lang="en-GB" dirty="0"/>
          </a:p>
        </p:txBody>
      </p:sp>
      <p:sp>
        <p:nvSpPr>
          <p:cNvPr id="3" name="Content Placeholder 2"/>
          <p:cNvSpPr>
            <a:spLocks noGrp="1"/>
          </p:cNvSpPr>
          <p:nvPr>
            <p:ph idx="1"/>
          </p:nvPr>
        </p:nvSpPr>
        <p:spPr>
          <a:xfrm>
            <a:off x="457200" y="1409526"/>
            <a:ext cx="8229600" cy="3394472"/>
          </a:xfrm>
        </p:spPr>
        <p:txBody>
          <a:bodyPr>
            <a:normAutofit fontScale="92500"/>
          </a:bodyPr>
          <a:lstStyle/>
          <a:p>
            <a:pPr marL="514350" indent="-514350">
              <a:buFont typeface="+mj-lt"/>
              <a:buAutoNum type="arabicPeriod"/>
            </a:pPr>
            <a:r>
              <a:rPr lang="en-GB" dirty="0" smtClean="0"/>
              <a:t>How can we ensure our participants are treated with respect?</a:t>
            </a:r>
          </a:p>
          <a:p>
            <a:pPr marL="514350" indent="-514350">
              <a:buFont typeface="+mj-lt"/>
              <a:buAutoNum type="arabicPeriod"/>
            </a:pPr>
            <a:r>
              <a:rPr lang="en-GB" dirty="0" smtClean="0"/>
              <a:t>How can we ensure high scientific quality?</a:t>
            </a:r>
          </a:p>
          <a:p>
            <a:pPr marL="514350" indent="-514350">
              <a:buFont typeface="+mj-lt"/>
              <a:buAutoNum type="arabicPeriod"/>
            </a:pPr>
            <a:r>
              <a:rPr lang="en-GB" dirty="0" smtClean="0"/>
              <a:t>How can we ensure our research is for “good”?</a:t>
            </a:r>
          </a:p>
          <a:p>
            <a:pPr marL="514350" indent="-514350">
              <a:buFont typeface="+mj-lt"/>
              <a:buAutoNum type="arabicPeriod"/>
            </a:pPr>
            <a:r>
              <a:rPr lang="en-GB" dirty="0" smtClean="0"/>
              <a:t>How can we maximise benefits?</a:t>
            </a:r>
          </a:p>
          <a:p>
            <a:pPr marL="514350" indent="-514350">
              <a:buFont typeface="+mj-lt"/>
              <a:buAutoNum type="arabicPeriod"/>
            </a:pPr>
            <a:r>
              <a:rPr lang="en-GB" dirty="0" smtClean="0"/>
              <a:t>How can we minimise harm?</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a:t>
            </a:r>
            <a:endParaRPr lang="en-GB" dirty="0"/>
          </a:p>
        </p:txBody>
      </p:sp>
      <p:sp>
        <p:nvSpPr>
          <p:cNvPr id="3" name="Content Placeholder 2"/>
          <p:cNvSpPr>
            <a:spLocks noGrp="1"/>
          </p:cNvSpPr>
          <p:nvPr>
            <p:ph idx="1"/>
          </p:nvPr>
        </p:nvSpPr>
        <p:spPr/>
        <p:txBody>
          <a:bodyPr>
            <a:normAutofit/>
          </a:bodyPr>
          <a:lstStyle/>
          <a:p>
            <a:r>
              <a:rPr lang="en-GB" dirty="0" smtClean="0"/>
              <a:t>Participants must give explicit permission to take part in full knowledge of all of the risks and </a:t>
            </a:r>
            <a:r>
              <a:rPr lang="en-GB" dirty="0" smtClean="0"/>
              <a:t>benefits</a:t>
            </a:r>
          </a:p>
          <a:p>
            <a:r>
              <a:rPr lang="en-GB" dirty="0" smtClean="0"/>
              <a:t>You should provide an information sheet and a consent form</a:t>
            </a:r>
          </a:p>
          <a:p>
            <a:endParaRPr lang="en-GB" dirty="0"/>
          </a:p>
        </p:txBody>
      </p:sp>
      <p:sp>
        <p:nvSpPr>
          <p:cNvPr id="4" name="TextBox 3"/>
          <p:cNvSpPr txBox="1"/>
          <p:nvPr/>
        </p:nvSpPr>
        <p:spPr>
          <a:xfrm>
            <a:off x="5652120" y="3715882"/>
            <a:ext cx="2880320" cy="1015663"/>
          </a:xfrm>
          <a:prstGeom prst="rect">
            <a:avLst/>
          </a:prstGeom>
          <a:solidFill>
            <a:srgbClr val="83B7E1"/>
          </a:solidFill>
          <a:ln>
            <a:solidFill>
              <a:srgbClr val="7E1C3C"/>
            </a:solidFill>
          </a:ln>
        </p:spPr>
        <p:txBody>
          <a:bodyPr wrap="square" rtlCol="0">
            <a:spAutoFit/>
          </a:bodyPr>
          <a:lstStyle/>
          <a:p>
            <a:r>
              <a:rPr lang="en-GB" sz="2000" dirty="0" smtClean="0">
                <a:latin typeface="Gill Sans MT" panose="020B0502020104020203" pitchFamily="34" charset="0"/>
              </a:rPr>
              <a:t>See the ethics worksheet for example information and consent forms</a:t>
            </a:r>
            <a:endParaRPr lang="en-GB" sz="2000"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a:t>
            </a:r>
            <a:endParaRPr lang="en-GB" dirty="0"/>
          </a:p>
        </p:txBody>
      </p:sp>
      <p:sp>
        <p:nvSpPr>
          <p:cNvPr id="3" name="Content Placeholder 2"/>
          <p:cNvSpPr>
            <a:spLocks noGrp="1"/>
          </p:cNvSpPr>
          <p:nvPr>
            <p:ph idx="1"/>
          </p:nvPr>
        </p:nvSpPr>
        <p:spPr/>
        <p:txBody>
          <a:bodyPr/>
          <a:lstStyle/>
          <a:p>
            <a:r>
              <a:rPr lang="en-GB" dirty="0" smtClean="0"/>
              <a:t>What can we do to ensure confidentiality? </a:t>
            </a:r>
            <a:endParaRPr lang="en-GB" dirty="0" smtClean="0"/>
          </a:p>
          <a:p>
            <a:pPr lvl="1"/>
            <a:r>
              <a:rPr lang="en-GB" dirty="0" smtClean="0"/>
              <a:t>Assign ID numbers to participants</a:t>
            </a:r>
          </a:p>
          <a:p>
            <a:pPr lvl="1"/>
            <a:r>
              <a:rPr lang="en-GB" dirty="0" smtClean="0"/>
              <a:t>Keep any identifying information separate </a:t>
            </a:r>
          </a:p>
          <a:p>
            <a:pPr lvl="1"/>
            <a:r>
              <a:rPr lang="en-GB" dirty="0" smtClean="0"/>
              <a:t>Store data securely e.g. password protected or locked filing cabinet </a:t>
            </a:r>
          </a:p>
          <a:p>
            <a:pPr lvl="1"/>
            <a:r>
              <a:rPr lang="en-GB" dirty="0" smtClean="0"/>
              <a:t>Collect data in a sensitive manner</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Debriefing</a:t>
            </a:r>
            <a:endParaRPr lang="en-GB" dirty="0"/>
          </a:p>
        </p:txBody>
      </p:sp>
      <p:sp>
        <p:nvSpPr>
          <p:cNvPr id="3" name="Content Placeholder 2"/>
          <p:cNvSpPr>
            <a:spLocks noGrp="1"/>
          </p:cNvSpPr>
          <p:nvPr>
            <p:ph idx="1"/>
          </p:nvPr>
        </p:nvSpPr>
        <p:spPr/>
        <p:txBody>
          <a:bodyPr/>
          <a:lstStyle/>
          <a:p>
            <a:r>
              <a:rPr lang="en-GB" dirty="0" smtClean="0"/>
              <a:t>After the research, you should give participants a debrief</a:t>
            </a:r>
          </a:p>
          <a:p>
            <a:pPr lvl="1"/>
            <a:r>
              <a:rPr lang="en-GB" dirty="0" smtClean="0"/>
              <a:t>Thank them for their time</a:t>
            </a:r>
          </a:p>
          <a:p>
            <a:pPr lvl="1"/>
            <a:r>
              <a:rPr lang="en-GB" dirty="0" smtClean="0"/>
              <a:t>Clarify what the study was about and how their data will be used</a:t>
            </a:r>
          </a:p>
          <a:p>
            <a:pPr lvl="1"/>
            <a:r>
              <a:rPr lang="en-GB" dirty="0" smtClean="0"/>
              <a:t>Give opportunity for further questions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it’s your turn...</a:t>
            </a:r>
            <a:endParaRPr lang="en-GB" dirty="0"/>
          </a:p>
        </p:txBody>
      </p:sp>
      <p:sp>
        <p:nvSpPr>
          <p:cNvPr id="3" name="Content Placeholder 2"/>
          <p:cNvSpPr>
            <a:spLocks noGrp="1"/>
          </p:cNvSpPr>
          <p:nvPr>
            <p:ph idx="1"/>
          </p:nvPr>
        </p:nvSpPr>
        <p:spPr/>
        <p:txBody>
          <a:bodyPr/>
          <a:lstStyle/>
          <a:p>
            <a:r>
              <a:rPr lang="en-GB" dirty="0" smtClean="0"/>
              <a:t>Worksheet: Ethics</a:t>
            </a:r>
          </a:p>
          <a:p>
            <a:r>
              <a:rPr lang="en-GB" dirty="0" smtClean="0"/>
              <a:t>Feedback on form provided </a:t>
            </a:r>
            <a:r>
              <a:rPr lang="en-GB" dirty="0" smtClean="0"/>
              <a:t>(e.g. swap with another group or teacher can provide feedback)</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RC festiv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ESRC festival 2</Template>
  <TotalTime>624</TotalTime>
  <Words>881</Words>
  <Application>Microsoft Office PowerPoint</Application>
  <PresentationFormat>On-screen Show (16:9)</PresentationFormat>
  <Paragraphs>58</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ESRC festival</vt:lpstr>
      <vt:lpstr>Ethics</vt:lpstr>
      <vt:lpstr>How do we define ethics?</vt:lpstr>
      <vt:lpstr>Why should we care about ethics?</vt:lpstr>
      <vt:lpstr>BPS Ethical Principles</vt:lpstr>
      <vt:lpstr>Meeting ethical standards </vt:lpstr>
      <vt:lpstr>Informed consent</vt:lpstr>
      <vt:lpstr>Confidentiality </vt:lpstr>
      <vt:lpstr>Debriefing</vt:lpstr>
      <vt:lpstr>Now it’s your turn...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Eilidh Cage</dc:creator>
  <cp:lastModifiedBy>Cage, Eilidh</cp:lastModifiedBy>
  <cp:revision>48</cp:revision>
  <dcterms:created xsi:type="dcterms:W3CDTF">2017-08-24T11:26:42Z</dcterms:created>
  <dcterms:modified xsi:type="dcterms:W3CDTF">2017-11-09T14:20:48Z</dcterms:modified>
</cp:coreProperties>
</file>